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  <p:sldMasterId id="2147483813" r:id="rId13"/>
    <p:sldMasterId id="2147483828" r:id="rId14"/>
  </p:sldMasterIdLst>
  <p:notesMasterIdLst>
    <p:notesMasterId r:id="rId17"/>
  </p:notesMasterIdLst>
  <p:handoutMasterIdLst>
    <p:handoutMasterId r:id="rId46"/>
  </p:handoutMasterIdLst>
  <p:sldIdLst>
    <p:sldId id="256" r:id="rId15"/>
    <p:sldId id="308" r:id="rId16"/>
    <p:sldId id="303" r:id="rId18"/>
    <p:sldId id="334" r:id="rId19"/>
    <p:sldId id="443" r:id="rId20"/>
    <p:sldId id="333" r:id="rId21"/>
    <p:sldId id="348" r:id="rId22"/>
    <p:sldId id="338" r:id="rId23"/>
    <p:sldId id="340" r:id="rId24"/>
    <p:sldId id="341" r:id="rId25"/>
    <p:sldId id="342" r:id="rId26"/>
    <p:sldId id="343" r:id="rId27"/>
    <p:sldId id="345" r:id="rId28"/>
    <p:sldId id="371" r:id="rId29"/>
    <p:sldId id="363" r:id="rId30"/>
    <p:sldId id="350" r:id="rId31"/>
    <p:sldId id="349" r:id="rId32"/>
    <p:sldId id="473" r:id="rId33"/>
    <p:sldId id="429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26" r:id="rId44"/>
    <p:sldId id="265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30.xml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2" Type="http://schemas.openxmlformats.org/officeDocument/2006/relationships/slide" Target="slides/slide27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2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5" Type="http://schemas.openxmlformats.org/officeDocument/2006/relationships/theme" Target="../theme/theme1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2.emf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9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4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44.xml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44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44.xml"/><Relationship Id="rId3" Type="http://schemas.openxmlformats.org/officeDocument/2006/relationships/image" Target="../media/image39.emf"/><Relationship Id="rId2" Type="http://schemas.openxmlformats.org/officeDocument/2006/relationships/oleObject" Target="../embeddings/oleObject16.bin"/><Relationship Id="rId1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4.xml"/><Relationship Id="rId1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58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72.xml"/><Relationship Id="rId4" Type="http://schemas.openxmlformats.org/officeDocument/2006/relationships/image" Target="../media/image12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02070" y="601726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报告人：王康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指导老师：陈世展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068955"/>
            <a:ext cx="4869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5295" y="3304540"/>
            <a:ext cx="5801995" cy="60833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探究</a:t>
            </a:r>
            <a:r>
              <a:rPr lang="en-US" altLang="zh-CN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提供者的表达方式</a:t>
            </a:r>
            <a:endParaRPr lang="zh-CN" altLang="en-US" sz="3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3582035" y="3540760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82035" y="3540760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509645" y="638937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 algn="ctr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834005"/>
            <a:ext cx="3961130" cy="636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5730" y="2856230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表达方式：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4794885"/>
            <a:ext cx="2863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说明：</a:t>
            </a:r>
            <a:endParaRPr lang="zh-CN" altLang="en-US" sz="1200"/>
          </a:p>
          <a:p>
            <a:r>
              <a:rPr lang="en-US" altLang="zh-CN" sz="1200" b="1"/>
              <a:t>paragraph</a:t>
            </a:r>
            <a:r>
              <a:rPr lang="en-US" altLang="zh-CN" sz="1200"/>
              <a:t> : App</a:t>
            </a:r>
            <a:r>
              <a:rPr lang="zh-CN" altLang="en-US" sz="1200"/>
              <a:t>描述。</a:t>
            </a:r>
            <a:endParaRPr lang="zh-CN" altLang="en-US" sz="1200"/>
          </a:p>
          <a:p>
            <a:r>
              <a:rPr lang="en-US" altLang="zh-CN" sz="1200" b="1"/>
              <a:t>position </a:t>
            </a:r>
            <a:r>
              <a:rPr lang="zh-CN" altLang="en-US" sz="1200"/>
              <a:t>：表示某个句子在</a:t>
            </a:r>
            <a:r>
              <a:rPr lang="en-US" altLang="zh-CN" sz="1200"/>
              <a:t>App</a:t>
            </a:r>
            <a:r>
              <a:rPr lang="zh-CN" altLang="en-US" sz="1200"/>
              <a:t>描述中的位置。（有限）</a:t>
            </a:r>
            <a:endParaRPr lang="zh-CN" altLang="en-US" sz="1200"/>
          </a:p>
          <a:p>
            <a:r>
              <a:rPr lang="en-US" altLang="zh-CN" sz="1200" b="1"/>
              <a:t>emotion </a:t>
            </a:r>
            <a:r>
              <a:rPr lang="en-US" altLang="zh-CN" sz="1200"/>
              <a:t>: </a:t>
            </a:r>
            <a:r>
              <a:rPr lang="zh-CN" altLang="en-US" sz="1200"/>
              <a:t>相应句子的情感值。</a:t>
            </a:r>
            <a:endParaRPr lang="zh-CN" altLang="en-US" sz="1200"/>
          </a:p>
          <a:p>
            <a:r>
              <a:rPr lang="en-US" altLang="zh-CN" sz="1200" b="1"/>
              <a:t>length </a:t>
            </a:r>
            <a:r>
              <a:rPr lang="en-US" altLang="zh-CN" sz="1200"/>
              <a:t>: App</a:t>
            </a:r>
            <a:r>
              <a:rPr lang="zh-CN" altLang="en-US" sz="1200"/>
              <a:t>描述中句子个数。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125730" y="1060450"/>
            <a:ext cx="44526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情感信息：极性（</a:t>
            </a:r>
            <a:r>
              <a:rPr lang="en-US" altLang="zh-CN" sz="1400"/>
              <a:t>polarity</a:t>
            </a:r>
            <a:r>
              <a:rPr lang="zh-CN" altLang="en-US" sz="1400"/>
              <a:t>） </a:t>
            </a:r>
            <a:r>
              <a:rPr lang="en-US" altLang="zh-CN" sz="1400"/>
              <a:t>&amp; </a:t>
            </a: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4754245" y="1503045"/>
            <a:ext cx="443103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polarity 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（感情角度）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 -1.0 , 1.0]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-1.0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表示消极， 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表示积极。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subjectivity 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（真实性角度）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[0.0 , 1.0]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表示客观， 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表示主观。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521075" y="1871345"/>
          <a:ext cx="557784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871345"/>
                        <a:ext cx="5577840" cy="3520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06800" y="55352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68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表达模式刻画：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032510" y="6503035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54710" y="4692015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710" y="4692015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= 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290195" y="5984875"/>
            <a:ext cx="371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/>
              <a:t>积极：</a:t>
            </a:r>
            <a:r>
              <a:rPr lang="en-US" altLang="zh-CN" sz="1200"/>
              <a:t>polairty &gt;= 0</a:t>
            </a:r>
            <a:endParaRPr lang="en-US" altLang="zh-CN" sz="1200"/>
          </a:p>
          <a:p>
            <a:pPr indent="0" fontAlgn="auto">
              <a:lnSpc>
                <a:spcPct val="150000"/>
              </a:lnSpc>
            </a:pPr>
            <a:r>
              <a:rPr lang="zh-CN" altLang="en-US" sz="1200"/>
              <a:t>客观：</a:t>
            </a:r>
            <a:r>
              <a:rPr lang="en-US" altLang="zh-CN" sz="1200"/>
              <a:t>subjectivity &lt; 0.5</a:t>
            </a:r>
            <a:r>
              <a:rPr lang="zh-CN" altLang="en-US" sz="1200"/>
              <a:t> 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847590" y="3542665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109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5257165" y="3956685"/>
          <a:ext cx="3587750" cy="22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165" y="3956685"/>
                        <a:ext cx="3587750" cy="22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32705" y="629412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4539615" y="1036320"/>
          <a:ext cx="4520565" cy="250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3256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80790" y="268732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 algn="ctr"/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4-7 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780790" y="296291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3691255" y="2687320"/>
            <a:ext cx="504825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80790" y="567944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图：抽取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6330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1200" b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描述的情感极性值与其平均评分之间的关系。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2240" y="1626870"/>
            <a:ext cx="2630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/>
              <a:t>结果分析：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下部分呈现倒三角形。（中性易得最低分）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一定程度上，含有消极情感的</a:t>
            </a:r>
            <a:r>
              <a:rPr lang="en-US" altLang="zh-CN" sz="1600"/>
              <a:t>App</a:t>
            </a:r>
            <a:r>
              <a:rPr lang="zh-CN" altLang="en-US" sz="1600"/>
              <a:t>反而有助于取得高分。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1209040"/>
            <a:ext cx="0" cy="5616575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965" y="5490845"/>
            <a:ext cx="37598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400" b="1"/>
              <a:t>展望</a:t>
            </a:r>
            <a:r>
              <a:rPr lang="zh-CN" altLang="zh-CN" sz="1400"/>
              <a:t>：</a:t>
            </a:r>
            <a:endParaRPr lang="zh-CN" altLang="zh-CN" sz="14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加入更多维度，增加准确性。</a:t>
            </a:r>
            <a:endParaRPr lang="zh-CN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07070" y="6356350"/>
            <a:ext cx="37973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/>
              <a:t>背景</a:t>
            </a:r>
            <a:endParaRPr lang="zh-CN" altLang="en-US" sz="1200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【</a:t>
            </a:r>
            <a:r>
              <a:rPr lang="zh-CN" altLang="en-US" sz="1200" b="1" dirty="0"/>
              <a:t>流行的移动应用</a:t>
            </a:r>
            <a:r>
              <a:rPr lang="zh-CN" altLang="en-US" sz="1200" dirty="0"/>
              <a:t>】</a:t>
            </a:r>
            <a:r>
              <a:rPr lang="en-US" altLang="zh-CN" sz="1200" dirty="0"/>
              <a:t>200</a:t>
            </a:r>
            <a:r>
              <a:rPr lang="zh-CN" altLang="en-US" sz="1200" dirty="0"/>
              <a:t>万 </a:t>
            </a:r>
            <a:r>
              <a:rPr lang="en-US" altLang="zh-CN" sz="1200" dirty="0"/>
              <a:t>app +  </a:t>
            </a:r>
            <a:r>
              <a:rPr lang="zh-CN" altLang="en-US" sz="1200" dirty="0"/>
              <a:t>数十亿的下载量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en-US" altLang="zh-CN" sz="1200" b="1" dirty="0" smtClean="0"/>
              <a:t>App</a:t>
            </a:r>
            <a:r>
              <a:rPr lang="zh-CN" altLang="en-US" sz="1200" b="1" dirty="0" smtClean="0"/>
              <a:t>生态系统</a:t>
            </a:r>
            <a:r>
              <a:rPr lang="zh-CN" altLang="en-US" sz="1200" dirty="0" smtClean="0"/>
              <a:t>】</a:t>
            </a:r>
            <a:r>
              <a:rPr lang="en-US" altLang="zh-CN" sz="1200" dirty="0" smtClean="0"/>
              <a:t>Google Play  , Apple App Store</a:t>
            </a:r>
            <a:r>
              <a:rPr lang="zh-CN" altLang="en-US" sz="1200" dirty="0" smtClean="0"/>
              <a:t>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zh-CN" altLang="en-US" sz="1200" b="1" dirty="0" smtClean="0"/>
              <a:t>多种参与者</a:t>
            </a:r>
            <a:r>
              <a:rPr lang="zh-CN" altLang="en-US" sz="1200" dirty="0" smtClean="0"/>
              <a:t>】</a:t>
            </a:r>
            <a:r>
              <a:rPr lang="en-US" altLang="zh-CN" sz="1200" dirty="0" smtClean="0">
                <a:solidFill>
                  <a:srgbClr val="FF0000"/>
                </a:solidFill>
              </a:rPr>
              <a:t>App</a:t>
            </a:r>
            <a:r>
              <a:rPr lang="zh-CN" altLang="en-US" sz="1200" dirty="0" smtClean="0">
                <a:solidFill>
                  <a:srgbClr val="FF0000"/>
                </a:solidFill>
              </a:rPr>
              <a:t>提供者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使用者 等</a:t>
            </a:r>
            <a:endParaRPr lang="zh-CN" altLang="en-US" sz="1200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31191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30" y="225996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745" y="2572385"/>
            <a:ext cx="3166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</a:rPr>
              <a:t>如何帮助</a:t>
            </a:r>
            <a:r>
              <a:rPr lang="en-US" altLang="zh-CN" sz="1200">
                <a:solidFill>
                  <a:srgbClr val="FF0000"/>
                </a:solidFill>
              </a:rPr>
              <a:t>App</a:t>
            </a:r>
            <a:r>
              <a:rPr lang="zh-CN" altLang="en-US" sz="1200">
                <a:solidFill>
                  <a:srgbClr val="FF0000"/>
                </a:solidFill>
              </a:rPr>
              <a:t>提供者理解市场、需求？</a:t>
            </a:r>
            <a:endParaRPr lang="zh-CN" altLang="en-US" sz="12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提供者的行为（如表达方式）？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175" y="4240530"/>
            <a:ext cx="3397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 smtClean="0"/>
              <a:t>相关研究</a:t>
            </a:r>
            <a:r>
              <a:rPr lang="zh-CN" altLang="en-US" sz="1200" dirty="0" smtClean="0"/>
              <a:t>（按数据分类）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应用安装包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静态分析、恶意检测等研究</a:t>
            </a:r>
            <a:endParaRPr lang="zh-CN" altLang="en-US" sz="1000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用户评论 </a:t>
            </a:r>
            <a:r>
              <a:rPr lang="en-US" altLang="zh-CN" sz="1200" dirty="0" smtClean="0"/>
              <a:t>-&gt; </a:t>
            </a:r>
            <a:r>
              <a:rPr lang="zh-CN" altLang="en-US" sz="1200" dirty="0" smtClean="0"/>
              <a:t>了解用户的需求、反应、情感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i="1" dirty="0" smtClean="0">
                <a:solidFill>
                  <a:schemeClr val="tx1"/>
                </a:solidFill>
              </a:rPr>
              <a:t>app</a:t>
            </a:r>
            <a:r>
              <a:rPr lang="zh-CN" altLang="en-US" sz="1200" i="1" dirty="0" smtClean="0">
                <a:solidFill>
                  <a:schemeClr val="tx1"/>
                </a:solidFill>
              </a:rPr>
              <a:t>描述</a:t>
            </a:r>
            <a:r>
              <a:rPr lang="zh-CN" altLang="en-US" sz="1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需求分析，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相似度分析等</a:t>
            </a:r>
            <a:endParaRPr lang="zh-CN" altLang="en-US" sz="1200" dirty="0" smtClean="0"/>
          </a:p>
        </p:txBody>
      </p:sp>
      <p:graphicFrame>
        <p:nvGraphicFramePr>
          <p:cNvPr id="9" name="对象 8"/>
          <p:cNvGraphicFramePr/>
          <p:nvPr/>
        </p:nvGraphicFramePr>
        <p:xfrm>
          <a:off x="4164330" y="3978910"/>
          <a:ext cx="4372610" cy="200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0922000" imgH="4368800" progId="Visio.Drawing.15">
                  <p:embed/>
                </p:oleObj>
              </mc:Choice>
              <mc:Fallback>
                <p:oleObj name="" r:id="rId3" imgW="10922000" imgH="43688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4330" y="3978910"/>
                        <a:ext cx="4372610" cy="200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325745" y="6080760"/>
            <a:ext cx="23653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tx1"/>
                </a:solidFill>
              </a:rPr>
              <a:t>图：通过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可以挖掘的信息</a:t>
            </a:r>
            <a:endParaRPr lang="zh-CN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1455" y="6356350"/>
            <a:ext cx="212534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2415" y="1208405"/>
            <a:ext cx="425767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sz="1200" dirty="0" smtClean="0">
                <a:solidFill>
                  <a:srgbClr val="FF0000"/>
                </a:solidFill>
                <a:sym typeface="+mn-ea"/>
              </a:rPr>
              <a:t>很少从决策角度理解app商店。</a:t>
            </a:r>
            <a:endParaRPr lang="zh-CN" altLang="en-US" sz="1200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sz="1400" dirty="0" smtClean="0">
                <a:solidFill>
                  <a:srgbClr val="FF0000"/>
                </a:solidFill>
                <a:sym typeface="+mn-ea"/>
              </a:rPr>
              <a:t>研究</a:t>
            </a:r>
            <a:r>
              <a:rPr lang="en-US" altLang="zh-CN" sz="1400" dirty="0" smtClean="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400" dirty="0" smtClean="0">
                <a:solidFill>
                  <a:srgbClr val="FF0000"/>
                </a:solidFill>
                <a:sym typeface="+mn-ea"/>
              </a:rPr>
              <a:t>描述中的情感表达方式。</a:t>
            </a:r>
            <a:endParaRPr lang="zh-CN" altLang="en-US" sz="1200" b="1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 smtClean="0"/>
              <a:t>决策角度：</a:t>
            </a:r>
            <a:endParaRPr lang="zh-CN" altLang="en-US" sz="1400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目标：帮助开发者理解市场需求。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思想：</a:t>
            </a:r>
            <a:r>
              <a:rPr lang="en-US" altLang="zh-CN" sz="1200" dirty="0" smtClean="0"/>
              <a:t>app商店 ≈ </a:t>
            </a:r>
            <a:r>
              <a:rPr lang="zh-CN" altLang="en-US" sz="1000" dirty="0" smtClean="0">
                <a:sym typeface="+mn-ea"/>
              </a:rPr>
              <a:t>决策集合 </a:t>
            </a:r>
            <a:endParaRPr lang="zh-CN" altLang="en-US" sz="10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利用参与者的智慧，探究宏观的市场需求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提供者：需求收集、加工器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使用者：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检测器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7930" y="6236335"/>
            <a:ext cx="2025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</a:rPr>
              <a:t>图</a:t>
            </a:r>
            <a:r>
              <a:rPr lang="en-US" altLang="zh-CN" sz="1000">
                <a:solidFill>
                  <a:schemeClr val="tx1"/>
                </a:solidFill>
              </a:rPr>
              <a:t>1</a:t>
            </a:r>
            <a:r>
              <a:rPr lang="zh-CN" altLang="en-US" sz="1000">
                <a:solidFill>
                  <a:schemeClr val="tx1"/>
                </a:solidFill>
              </a:rPr>
              <a:t>：简化的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开发、使用流程</a:t>
            </a:r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215" y="4032250"/>
            <a:ext cx="4272915" cy="220408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0535" y="1265555"/>
            <a:ext cx="43395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目标：探究开发者的情感表达。</a:t>
            </a:r>
            <a:endParaRPr lang="zh-CN" altLang="en-US" sz="16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探究 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 体现的情感表达方式。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描述中的情感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1903095" y="2939415"/>
          <a:ext cx="5200650" cy="313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8039100" imgH="5486400" progId="Visio.Drawing.15">
                  <p:embed/>
                </p:oleObj>
              </mc:Choice>
              <mc:Fallback>
                <p:oleObj name="" r:id="rId3" imgW="8039100" imgH="54864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095" y="2939415"/>
                        <a:ext cx="5200650" cy="313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804285" y="5975985"/>
            <a:ext cx="270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描述中体现了情感表达方式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0203" y="231329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 smtClean="0"/>
              <a:t>本部分结构</a:t>
            </a:r>
            <a:r>
              <a:rPr lang="zh-CN" altLang="en-US" sz="1400" dirty="0" smtClean="0"/>
              <a:t>：</a:t>
            </a:r>
            <a:endParaRPr lang="zh-CN" altLang="en-US" sz="14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建模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描述的特点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</a:t>
            </a:r>
            <a:endParaRPr lang="zh-CN" altLang="en-US" sz="1400" dirty="0" smtClean="0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</a:t>
            </a:r>
            <a:r>
              <a:rPr lang="en-US" altLang="zh-CN" sz="1400" dirty="0" smtClean="0">
                <a:sym typeface="+mn-ea"/>
              </a:rPr>
              <a:t>app</a:t>
            </a:r>
            <a:endParaRPr lang="en-US" altLang="zh-CN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刻画提供者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+mn-ea"/>
              </a:rPr>
              <a:t>刻画市场环境</a:t>
            </a:r>
            <a:endParaRPr lang="zh-CN" altLang="en-US" sz="1400" dirty="0" smtClean="0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+mn-ea"/>
              </a:rPr>
              <a:t>PEA</a:t>
            </a:r>
            <a:r>
              <a:rPr lang="zh-CN" altLang="en-US" sz="1200" dirty="0" smtClean="0">
                <a:sym typeface="+mn-ea"/>
              </a:rPr>
              <a:t>矩阵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研究结果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研究路线</a:t>
            </a:r>
            <a:endParaRPr lang="zh-CN" altLang="en-US" sz="14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结果分析</a:t>
            </a:r>
            <a:endParaRPr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215" y="1305560"/>
            <a:ext cx="7960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帮助提供者理解市场需求。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32140" y="6356350"/>
            <a:ext cx="45466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29355" y="4549775"/>
            <a:ext cx="16859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图：</a:t>
            </a:r>
            <a:r>
              <a:rPr lang="zh-CN" altLang="en-US" sz="1000">
                <a:sym typeface="+mn-ea"/>
              </a:rPr>
              <a:t>提供者</a:t>
            </a:r>
            <a:r>
              <a:rPr lang="zh-CN" altLang="en-US" sz="1000"/>
              <a:t>与用户的关系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主要思想：</a:t>
            </a:r>
            <a:endParaRPr lang="zh-CN" altLang="en-US" sz="1200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695" y="1289685"/>
            <a:ext cx="5666740" cy="326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945" y="4976495"/>
            <a:ext cx="1619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刻画</a:t>
            </a:r>
            <a:r>
              <a:rPr lang="en-US" altLang="zh-CN" sz="1200" b="1"/>
              <a:t>App :</a:t>
            </a:r>
            <a:endParaRPr lang="en-US" altLang="zh-CN" sz="1200" b="1"/>
          </a:p>
        </p:txBody>
      </p:sp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321945" y="5359400"/>
          <a:ext cx="372364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438400" imgH="190500" progId="Equation.KSEE3">
                  <p:embed/>
                </p:oleObj>
              </mc:Choice>
              <mc:Fallback>
                <p:oleObj name="" r:id="rId2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945" y="5359400"/>
                        <a:ext cx="3723640" cy="292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4045585" y="4976495"/>
            <a:ext cx="4907915" cy="1499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提供者强调的产品特色，往往是吸引用户的主要原因。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4124</Words>
  <Application>WPS 演示</Application>
  <PresentationFormat>全屏显示(4:3)</PresentationFormat>
  <Paragraphs>411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30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11_Office 主题​​</vt:lpstr>
      <vt:lpstr>10_Office 主题​​</vt:lpstr>
      <vt:lpstr>14_Office 主题​​</vt:lpstr>
      <vt:lpstr>16_Office 主题​​</vt:lpstr>
      <vt:lpstr>9_Office 主题​​</vt:lpstr>
      <vt:lpstr>Visio.Drawing.15</vt:lpstr>
      <vt:lpstr>Equation.KSEE3</vt:lpstr>
      <vt:lpstr>Equation.KSEE3</vt:lpstr>
      <vt:lpstr>Excel.Chart.8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面向提供者的移动应用数据分析</vt:lpstr>
      <vt:lpstr>内容</vt:lpstr>
      <vt:lpstr>介绍</vt:lpstr>
      <vt:lpstr>介绍 </vt:lpstr>
      <vt:lpstr>介绍 </vt:lpstr>
      <vt:lpstr>决策角度：理解市场需求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决策角度 - 结果分析</vt:lpstr>
      <vt:lpstr>PowerPoint 演示文稿</vt:lpstr>
      <vt:lpstr>情感角度：提供者表达方式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情感角度 - 实验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919</cp:revision>
  <dcterms:created xsi:type="dcterms:W3CDTF">2013-09-17T06:24:00Z</dcterms:created>
  <dcterms:modified xsi:type="dcterms:W3CDTF">2017-12-03T13:21:21Z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